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18"/>
  </p:notesMasterIdLst>
  <p:sldIdLst>
    <p:sldId id="256" r:id="rId5"/>
    <p:sldId id="1875" r:id="rId6"/>
    <p:sldId id="260" r:id="rId7"/>
    <p:sldId id="258" r:id="rId8"/>
    <p:sldId id="1873" r:id="rId9"/>
    <p:sldId id="1874" r:id="rId10"/>
    <p:sldId id="276" r:id="rId11"/>
    <p:sldId id="272" r:id="rId12"/>
    <p:sldId id="257" r:id="rId13"/>
    <p:sldId id="1872" r:id="rId14"/>
    <p:sldId id="274" r:id="rId15"/>
    <p:sldId id="1871" r:id="rId16"/>
    <p:sldId id="277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nter" panose="02000503000000020004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96" autoAdjust="0"/>
  </p:normalViewPr>
  <p:slideViewPr>
    <p:cSldViewPr snapToGrid="0">
      <p:cViewPr varScale="1">
        <p:scale>
          <a:sx n="79" d="100"/>
          <a:sy n="79" d="100"/>
        </p:scale>
        <p:origin x="7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99D32-9670-4649-A18A-CB012B8A4DF5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D8D3A-32CA-4F0E-8E15-6A710A7F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C1D9B81-A2D4-FFC0-6E69-975A09F9D8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7267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A04A6F-3EE3-AF17-37C0-AB7FE09E5C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200" y="5893739"/>
            <a:ext cx="1245601" cy="39733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D194B82-D03D-9A17-AD81-5F133FF7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8023"/>
            <a:ext cx="10515600" cy="742352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553F564-B739-4C81-5006-5B96ACD1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07401"/>
            <a:ext cx="10515600" cy="49256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616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224A-6F7D-1F24-7DC8-7A8EDF3A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B4C06-B8DF-4ED0-7D3F-5F8A4F2B2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7BAB8-33DA-4641-0C31-1F8D86EC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3945-B3DB-4704-A603-AE97416C10CD}" type="datetime1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FF766-C45B-70BD-D7C2-94C049D6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45697-3A28-F68F-75B5-94A125D3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9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D894AD-5B79-62AF-2F70-840C372FB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F4AD9-91A9-255A-B88D-318865F50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056C3-A517-21C3-0908-F59AF587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59B4-147A-4F8B-8421-35A92C8363F5}" type="datetime1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A61C8-4CAA-8908-A89B-685238D9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3B1EF-60FA-971A-F762-BA6912E5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5CD7-114B-DFDD-A760-343D3FA4F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The original lorem ipsum title goes right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E308-7E9F-A1F2-D176-3D7266BA2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20040" indent="0">
              <a:buNone/>
              <a:defRPr/>
            </a:lvl2pPr>
            <a:lvl3pPr marL="777240" indent="0">
              <a:buNone/>
              <a:defRPr/>
            </a:lvl3pPr>
            <a:lvl4pPr marL="1234440" indent="0">
              <a:buNone/>
              <a:defRPr/>
            </a:lvl4pPr>
            <a:lvl5pPr marL="16916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F0719-00B6-71CF-BDF0-7AF3ECFD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3416" y="6375400"/>
            <a:ext cx="2743200" cy="365125"/>
          </a:xfrm>
        </p:spPr>
        <p:txBody>
          <a:bodyPr/>
          <a:lstStyle/>
          <a:p>
            <a:fld id="{1EB483FD-6198-40C5-87BB-6F932FE477A2}" type="datetime1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6831E-1B00-AC13-E882-2CE8C702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5488" y="63754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484B6-A7FC-36EE-8C94-ED22F781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200"/>
            </a:lvl1pPr>
          </a:lstStyle>
          <a:p>
            <a:fld id="{63ED0D2B-6A6A-4CA0-ABA5-9A54A25AB7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8FF82B-8AE5-1751-E445-4830DCA8226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2399" y="228600"/>
            <a:ext cx="6592775" cy="25717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79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0CB3-84DF-05AF-4C1B-80ED051B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C307D-5398-D998-E17A-D852E653A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6AA0B-B5D8-2017-6984-A7BF4F2D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25AE-E602-4775-A15A-D01EC041899E}" type="datetime1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B1458-F7AC-A7F9-E26C-0CDF3FB5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7710E-B259-3614-0C1D-67DB3186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2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97E6-FDCE-A9A2-DF1F-70806D5C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B46A3-A6A6-B3CC-2E4C-42F74C30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78BA3-FB86-CDA4-AD0B-AABDFC1C7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D0570-3BCB-7A7F-AA97-6D52D3BD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1DED-4371-4E1A-A658-D1801DD2DFBB}" type="datetime1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B45BB-0A0F-8031-3089-EAB7FA2E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08A7-4D83-3DA3-FC66-F309807D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0B2D-580B-7624-5B45-1588EC11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B26EB-71DC-B695-8CB6-3C07C953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41976-3B71-A1F6-52C5-E5066DAE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9F6CE-E09F-074E-5616-756AE0842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26F00-7E06-98CA-60AF-B46D60B20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42EDA-3837-11AB-B202-35D8C48A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54A1-CD4F-4908-99DA-F8D5BAC57783}" type="datetime1">
              <a:rPr lang="en-US" smtClean="0"/>
              <a:t>7/4/23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EB30B-D0E2-82D2-A4F1-E0011058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AB83CA-2C28-72A6-CFB6-78A0C814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6611-F168-ED95-D3B9-B3011050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369DB-E228-6378-81E9-DAD969A9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172-F356-4681-BE96-4434BBC2DC40}" type="datetime1">
              <a:rPr lang="en-US" smtClean="0"/>
              <a:t>7/4/23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B8454-6C36-88F1-B423-EA420CB7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60AA5-B2B1-C5F1-BC06-C4EAF7F5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4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40E6A-7941-F1A2-8E50-37FA5ABA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EC4A-8280-48AC-B9A3-A50610A8439B}" type="datetime1">
              <a:rPr lang="en-US" smtClean="0"/>
              <a:t>7/4/23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A4F36-35DA-2632-E3B4-6EE2DCE3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6F4F6-3B51-5329-A80C-EDAF5382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4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A9CB-2A67-06DB-6846-28D5F211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50FF0-8768-D2ED-5FD3-0643B3EE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2EAF-42AA-5FC1-5F6F-23BB8B347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43416-717A-07ED-D994-DEC8F1A7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2F74-0C35-4A62-9736-F19BBCFC5748}" type="datetime1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884B5-C3B7-E18D-93C9-0BAF4AC1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B1B7C-E396-AB96-5749-2B5DCF12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2746-302D-5108-B231-9EFF8EFE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139AC-A89E-8538-7B7D-1847FC82E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954C-E55C-9B32-B83F-1E3F221CD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349F3-80A1-E3FE-19DD-DF83F44D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6467-8C23-4DF6-8E4E-73049A8BC929}" type="datetime1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05E31-ACA9-850A-20A0-92C8B935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28639-C3A0-B624-965E-EC5AF24F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CCA2C-217A-80A0-F9C8-ADA65FF8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" y="495874"/>
            <a:ext cx="6585156" cy="846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original lorem ipsum title goes right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6985B-F86E-AA06-F7E1-0EFE7890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" y="1589404"/>
            <a:ext cx="11269980" cy="446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0CFA2-D8BC-1EC1-7254-B5365D1A6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3D17-64C8-4F2B-BC81-D91D38134115}" type="datetime1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568C8-8951-E89E-5C05-C6E28A6E7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5DDE2-B013-3A4C-591C-B43E6FE708EC}"/>
              </a:ext>
            </a:extLst>
          </p:cNvPr>
          <p:cNvSpPr/>
          <p:nvPr/>
        </p:nvSpPr>
        <p:spPr>
          <a:xfrm>
            <a:off x="0" y="6305232"/>
            <a:ext cx="12192000" cy="552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710B7-6E9B-DB61-2B44-1582D436A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1925" y="6434136"/>
            <a:ext cx="566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D2B-6A6A-4CA0-ABA5-9A54A25AB7D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6774-74F7-B1DA-BD97-D7B9B9F6649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525" y="6385703"/>
            <a:ext cx="1266600" cy="4040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616297-6931-053F-C1C8-26670BFC8D96}"/>
              </a:ext>
            </a:extLst>
          </p:cNvPr>
          <p:cNvSpPr/>
          <p:nvPr/>
        </p:nvSpPr>
        <p:spPr>
          <a:xfrm>
            <a:off x="0" y="0"/>
            <a:ext cx="12192000" cy="68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36576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576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6576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6576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7584">
          <p15:clr>
            <a:srgbClr val="F26B43"/>
          </p15:clr>
        </p15:guide>
        <p15:guide id="3" orient="horz" pos="4176">
          <p15:clr>
            <a:srgbClr val="F26B43"/>
          </p15:clr>
        </p15:guide>
        <p15:guide id="4" pos="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manda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manda.com/amanda-enterpris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572D-C87E-1B2A-A2A1-61C3BB9E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Zmanda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1C559-3EC3-15A8-F458-50D004448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Enterprise Backup and Recovery</a:t>
            </a:r>
          </a:p>
        </p:txBody>
      </p:sp>
    </p:spTree>
    <p:extLst>
      <p:ext uri="{BB962C8B-B14F-4D97-AF65-F5344CB8AC3E}">
        <p14:creationId xmlns:p14="http://schemas.microsoft.com/office/powerpoint/2010/main" val="10305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C5DA-285C-28E9-8B79-69FFE0E2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Zmanda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Managed Storage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F6D7F-E151-75F3-ED91-8F45FAE9B0C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PRE-CONFIGURED CLOUD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DF5EE-EF41-A323-8CF4-D979584C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7B5BDC-3433-F4DE-99FE-1CCFB3493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3" t="5880" r="4978" b="43095"/>
          <a:stretch/>
        </p:blipFill>
        <p:spPr bwMode="auto">
          <a:xfrm>
            <a:off x="7191624" y="1342071"/>
            <a:ext cx="4922311" cy="3491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765565-C76F-D527-8C4F-97F0B29B22D9}"/>
              </a:ext>
            </a:extLst>
          </p:cNvPr>
          <p:cNvSpPr/>
          <p:nvPr/>
        </p:nvSpPr>
        <p:spPr>
          <a:xfrm>
            <a:off x="7495674" y="1718448"/>
            <a:ext cx="1973179" cy="914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0768B-AA9B-2603-DE7F-B0B9069A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891" y="3995816"/>
            <a:ext cx="4598141" cy="223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1ACDC3-03AD-C87E-C06E-6461A0061BD2}"/>
              </a:ext>
            </a:extLst>
          </p:cNvPr>
          <p:cNvSpPr txBox="1">
            <a:spLocks/>
          </p:cNvSpPr>
          <p:nvPr/>
        </p:nvSpPr>
        <p:spPr>
          <a:xfrm>
            <a:off x="423014" y="4394159"/>
            <a:ext cx="3552870" cy="33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Details</a:t>
            </a:r>
            <a:endParaRPr lang="en-US" altLang="en-US" b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AB3BDB-FD06-6505-D31E-FF462A65AC72}"/>
              </a:ext>
            </a:extLst>
          </p:cNvPr>
          <p:cNvSpPr txBox="1">
            <a:spLocks/>
          </p:cNvSpPr>
          <p:nvPr/>
        </p:nvSpPr>
        <p:spPr>
          <a:xfrm>
            <a:off x="471026" y="1443109"/>
            <a:ext cx="3552870" cy="33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Benefits</a:t>
            </a:r>
            <a:endParaRPr lang="en-US" altLang="en-US" b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D050F-CF74-35A7-37B7-DB07A41F00F0}"/>
              </a:ext>
            </a:extLst>
          </p:cNvPr>
          <p:cNvSpPr txBox="1"/>
          <p:nvPr/>
        </p:nvSpPr>
        <p:spPr>
          <a:xfrm>
            <a:off x="603539" y="1807206"/>
            <a:ext cx="58935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Add offsite storage with 2 clicks of a button, allowing you to achieve 3-2-1 backup in 15 minutes or less.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Protect against ransomware with built-in detection and immutability.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80%+ TCO saving with simple, predictable, affordable pricing. Storage usage automatically optimized, compressed, and scaled. 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Eliminate administrative overhead and instead focus on your core business. No need to worry about integration, APIs, provisioning, monitoring, maintenance, or optimization. Preconfigured and ready to go.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Zmanda is single point of support, billing</a:t>
            </a:r>
            <a:r>
              <a:rPr lang="en-US" alt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and reporting.</a:t>
            </a: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BDAC0-117E-1F93-F017-C8A8BAD125AD}"/>
              </a:ext>
            </a:extLst>
          </p:cNvPr>
          <p:cNvSpPr txBox="1"/>
          <p:nvPr/>
        </p:nvSpPr>
        <p:spPr>
          <a:xfrm>
            <a:off x="603539" y="4718632"/>
            <a:ext cx="3552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$20 per TB per month (compare at $210+ with the competition)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1TB already included with </a:t>
            </a:r>
            <a:r>
              <a:rPr lang="en-US" altLang="en-US" sz="120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Zmanda</a:t>
            </a:r>
            <a:r>
              <a:rPr lang="en-US" altLang="en-US" sz="1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licenses</a:t>
            </a:r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Powered by Wasabi with custom integrations to optimize utilization, security,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9585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BEF3-3E76-BE75-2711-CE12BB48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" y="495874"/>
            <a:ext cx="7736206" cy="846197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Deploy in highly-controlled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54873-C516-6B72-58F6-80EF6BC1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86E3-ACF4-9673-AE19-C892FF318A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CONTAINED DEPLOYMENT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70C401-1190-20B6-B045-1524D206DA42}"/>
              </a:ext>
            </a:extLst>
          </p:cNvPr>
          <p:cNvGrpSpPr/>
          <p:nvPr/>
        </p:nvGrpSpPr>
        <p:grpSpPr>
          <a:xfrm>
            <a:off x="577902" y="2615633"/>
            <a:ext cx="6330898" cy="332120"/>
            <a:chOff x="577903" y="3039978"/>
            <a:chExt cx="6330898" cy="332120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D40436C-ABAA-2803-5F4B-B4200DC24E57}"/>
                </a:ext>
              </a:extLst>
            </p:cNvPr>
            <p:cNvSpPr txBox="1">
              <a:spLocks/>
            </p:cNvSpPr>
            <p:nvPr/>
          </p:nvSpPr>
          <p:spPr>
            <a:xfrm>
              <a:off x="584562" y="3039978"/>
              <a:ext cx="6324239" cy="3321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00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344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916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Zmanda is highly secure as is designed to work entirely contained in your network.</a:t>
              </a:r>
              <a:endParaRPr lang="en-US" altLang="en-US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6FC67D-F66C-A8F7-C2FF-65232F897E2D}"/>
                </a:ext>
              </a:extLst>
            </p:cNvPr>
            <p:cNvSpPr/>
            <p:nvPr/>
          </p:nvSpPr>
          <p:spPr>
            <a:xfrm>
              <a:off x="577903" y="3076570"/>
              <a:ext cx="45719" cy="212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D7D252-7DE2-EA3F-5654-937E6F3FCE5F}"/>
              </a:ext>
            </a:extLst>
          </p:cNvPr>
          <p:cNvGrpSpPr/>
          <p:nvPr/>
        </p:nvGrpSpPr>
        <p:grpSpPr>
          <a:xfrm>
            <a:off x="577902" y="2102633"/>
            <a:ext cx="6068530" cy="332120"/>
            <a:chOff x="577903" y="3039978"/>
            <a:chExt cx="6068530" cy="332120"/>
          </a:xfrm>
        </p:grpSpPr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E07B8518-F925-EE3A-0458-C3536E614BA4}"/>
                </a:ext>
              </a:extLst>
            </p:cNvPr>
            <p:cNvSpPr txBox="1">
              <a:spLocks/>
            </p:cNvSpPr>
            <p:nvPr/>
          </p:nvSpPr>
          <p:spPr>
            <a:xfrm>
              <a:off x="584562" y="3039978"/>
              <a:ext cx="6061871" cy="3321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00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344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916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No internet connection required.</a:t>
              </a:r>
              <a:endParaRPr lang="en-US" altLang="en-US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09879B-6509-FC81-EB26-064C06D6EBDA}"/>
                </a:ext>
              </a:extLst>
            </p:cNvPr>
            <p:cNvSpPr/>
            <p:nvPr/>
          </p:nvSpPr>
          <p:spPr>
            <a:xfrm>
              <a:off x="577903" y="3076570"/>
              <a:ext cx="45719" cy="212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EB6536-D941-F33B-1FF7-9BB423B2D447}"/>
              </a:ext>
            </a:extLst>
          </p:cNvPr>
          <p:cNvGrpSpPr/>
          <p:nvPr/>
        </p:nvGrpSpPr>
        <p:grpSpPr>
          <a:xfrm>
            <a:off x="577902" y="1601152"/>
            <a:ext cx="6167272" cy="332120"/>
            <a:chOff x="577903" y="3039978"/>
            <a:chExt cx="6167272" cy="332120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8CEEC1AC-D6B7-6A81-1389-A5683FA59562}"/>
                </a:ext>
              </a:extLst>
            </p:cNvPr>
            <p:cNvSpPr txBox="1">
              <a:spLocks/>
            </p:cNvSpPr>
            <p:nvPr/>
          </p:nvSpPr>
          <p:spPr>
            <a:xfrm>
              <a:off x="584562" y="3039978"/>
              <a:ext cx="6160613" cy="3321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00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344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916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Contained deployment strategies for air-gapped deployment of Zmanda.</a:t>
              </a:r>
              <a:endParaRPr lang="en-US" alt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C517A2-FA51-011E-0CE1-42EE586A273F}"/>
                </a:ext>
              </a:extLst>
            </p:cNvPr>
            <p:cNvSpPr/>
            <p:nvPr/>
          </p:nvSpPr>
          <p:spPr>
            <a:xfrm>
              <a:off x="577903" y="3076570"/>
              <a:ext cx="45719" cy="212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0BA2F0D-F95E-A83E-ACCB-DFA4A3123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8474" y="1273125"/>
            <a:ext cx="2304972" cy="453819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B1E2BF-D298-DE7B-17EF-D2F0B77852D5}"/>
              </a:ext>
            </a:extLst>
          </p:cNvPr>
          <p:cNvGrpSpPr/>
          <p:nvPr/>
        </p:nvGrpSpPr>
        <p:grpSpPr>
          <a:xfrm>
            <a:off x="577902" y="3124588"/>
            <a:ext cx="6330898" cy="332120"/>
            <a:chOff x="577903" y="3039978"/>
            <a:chExt cx="6330898" cy="332120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90470BFC-84B7-8C7E-E8D9-CC1C60937196}"/>
                </a:ext>
              </a:extLst>
            </p:cNvPr>
            <p:cNvSpPr txBox="1">
              <a:spLocks/>
            </p:cNvSpPr>
            <p:nvPr/>
          </p:nvSpPr>
          <p:spPr>
            <a:xfrm>
              <a:off x="584562" y="3039978"/>
              <a:ext cx="6324239" cy="3321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00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344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916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Ideal for companies maintaining strict levels of security, privacy, and compliance.</a:t>
              </a:r>
              <a:endParaRPr lang="en-US" altLang="en-US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9E8B06-0CE7-6DCF-5066-F2B4E8B55D31}"/>
                </a:ext>
              </a:extLst>
            </p:cNvPr>
            <p:cNvSpPr/>
            <p:nvPr/>
          </p:nvSpPr>
          <p:spPr>
            <a:xfrm>
              <a:off x="577903" y="3076570"/>
              <a:ext cx="45719" cy="212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2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BEF3-3E76-BE75-2711-CE12BB48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" y="495874"/>
            <a:ext cx="7736206" cy="846197"/>
          </a:xfrm>
        </p:spPr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High-Performance 3-2-1 Backup Appliance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54873-C516-6B72-58F6-80EF6BC1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86E3-ACF4-9673-AE19-C892FF318A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ZMANDA + OPENDRIVES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ECD68FE-2ED4-17D1-56DC-D4535206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61" y="1018331"/>
            <a:ext cx="9115678" cy="51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57BF-9457-780D-8EE3-FB2CD409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33E8D-A7CD-8031-2A7A-E96FAA7D7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65058"/>
            <a:ext cx="10515600" cy="492568"/>
          </a:xfrm>
        </p:spPr>
        <p:txBody>
          <a:bodyPr>
            <a:normAutofit/>
          </a:bodyPr>
          <a:lstStyle/>
          <a:p>
            <a:r>
              <a:rPr lang="en-US" sz="1600" b="0">
                <a:latin typeface="Arial" panose="020B0604020202020204" pitchFamily="34" charset="0"/>
                <a:cs typeface="Arial" panose="020B0604020202020204" pitchFamily="34" charset="0"/>
              </a:rPr>
              <a:t>For more information on Zmanda, please visit </a:t>
            </a:r>
            <a:r>
              <a:rPr lang="en-US" sz="1600" u="sng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www.zmanda.com</a:t>
            </a:r>
            <a:endParaRPr lang="en-US" sz="16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BEF3-3E76-BE75-2711-CE12BB48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" y="495874"/>
            <a:ext cx="7736206" cy="846197"/>
          </a:xfrm>
        </p:spPr>
        <p:txBody>
          <a:bodyPr/>
          <a:lstStyle/>
          <a:p>
            <a:r>
              <a:rPr lang="en-US" i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Executive Summary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54873-C516-6B72-58F6-80EF6BC1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86E3-ACF4-9673-AE19-C892FF318A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ZMANDA ENTERPRISE BACKUP AND RECOVERY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DA2035-862E-19B4-974E-AF1CDC36B92F}"/>
              </a:ext>
            </a:extLst>
          </p:cNvPr>
          <p:cNvSpPr txBox="1"/>
          <p:nvPr/>
        </p:nvSpPr>
        <p:spPr>
          <a:xfrm>
            <a:off x="312328" y="1381477"/>
            <a:ext cx="10311556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en-US" altLang="en-US" sz="1400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</a:t>
            </a:r>
            <a:endParaRPr lang="en-US" altLang="en-US" sz="1200" b="1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cost of ownership</a:t>
            </a: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50%-80% lower TCO compared to the competition.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Reduced administrative cost</a:t>
            </a:r>
            <a:r>
              <a:rPr lang="en-US" altLang="en-US" sz="1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Prepackaged for 15-minute deployments. Achieve 3-2-1 in 2 clicks with Zmanda Cloud Storage.</a:t>
            </a:r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Proven and reliable</a:t>
            </a:r>
            <a:r>
              <a:rPr lang="en-US" altLang="en-US" sz="1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Founded in 1991. #1 open source EBR. Included with all enterprise Linux distros. 1M+ servers protected.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69082-C01A-31AC-8D4D-91557ED3B6BC}"/>
              </a:ext>
            </a:extLst>
          </p:cNvPr>
          <p:cNvSpPr txBox="1"/>
          <p:nvPr/>
        </p:nvSpPr>
        <p:spPr>
          <a:xfrm>
            <a:off x="312328" y="2911027"/>
            <a:ext cx="10311556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en-US" alt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</a:t>
            </a:r>
            <a:endParaRPr lang="en-US" altLang="en-US" sz="1200" b="1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Full-featured &amp; comprehensive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Backup workloads across hybrid-cloud data centers to local disk, tape, and all major cloud providers.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Ransomware protection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Integrated support for immutable storage, air gap, and disaster recovery. Security features including </a:t>
            </a:r>
            <a:r>
              <a:rPr lang="en-US" alt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BYOK, LDAP, SSO, and RBAC.</a:t>
            </a: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performance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Petabyte scale. Cluster architecture. Qualified at 400 parallel backups per instance with 15GB/s throughput.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03ED2-1B95-24DD-9586-9E095C1DFFE6}"/>
              </a:ext>
            </a:extLst>
          </p:cNvPr>
          <p:cNvSpPr txBox="1"/>
          <p:nvPr/>
        </p:nvSpPr>
        <p:spPr>
          <a:xfrm>
            <a:off x="312328" y="4674049"/>
            <a:ext cx="10311556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en-US" alt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Lifecycle Support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from Industry Experts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24*7 onboarding and technical support. 2X industry average NPS.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Dedicated Account Team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Account Manager and Sales Engineer</a:t>
            </a:r>
            <a:r>
              <a: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triage, right-sizing, and technical guidance.</a:t>
            </a: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Self-Service and Pro Services: 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Comprehensive documentation, knowledge base, technical videos, and certification tracks. Pro Services for custom engagements.</a:t>
            </a:r>
          </a:p>
        </p:txBody>
      </p:sp>
      <p:pic>
        <p:nvPicPr>
          <p:cNvPr id="9" name="Picture 8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FB6BABE9-9CF5-699B-01A2-C4DCA253A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52" y="354519"/>
            <a:ext cx="2257464" cy="719696"/>
          </a:xfrm>
          <a:prstGeom prst="rect">
            <a:avLst/>
          </a:prstGeom>
        </p:spPr>
      </p:pic>
      <p:pic>
        <p:nvPicPr>
          <p:cNvPr id="10" name="Graphic 9" descr="Call center with solid fill">
            <a:extLst>
              <a:ext uri="{FF2B5EF4-FFF2-40B4-BE49-F238E27FC236}">
                <a16:creationId xmlns:a16="http://schemas.microsoft.com/office/drawing/2014/main" id="{989C1C2E-7A89-7CA3-33DF-768FF58F3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4303" y="4821344"/>
            <a:ext cx="450910" cy="450910"/>
          </a:xfrm>
          <a:prstGeom prst="rect">
            <a:avLst/>
          </a:prstGeom>
        </p:spPr>
      </p:pic>
      <p:pic>
        <p:nvPicPr>
          <p:cNvPr id="12" name="Graphic 11" descr="Shield Tick with solid fill">
            <a:extLst>
              <a:ext uri="{FF2B5EF4-FFF2-40B4-BE49-F238E27FC236}">
                <a16:creationId xmlns:a16="http://schemas.microsoft.com/office/drawing/2014/main" id="{36DA4168-FA38-8E89-1BE7-6129F51A7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4303" y="3058322"/>
            <a:ext cx="450910" cy="450910"/>
          </a:xfrm>
          <a:prstGeom prst="rect">
            <a:avLst/>
          </a:prstGeom>
        </p:spPr>
      </p:pic>
      <p:pic>
        <p:nvPicPr>
          <p:cNvPr id="16" name="Graphic 15" descr="Bank with solid fill">
            <a:extLst>
              <a:ext uri="{FF2B5EF4-FFF2-40B4-BE49-F238E27FC236}">
                <a16:creationId xmlns:a16="http://schemas.microsoft.com/office/drawing/2014/main" id="{63EC35D5-9266-9C26-5031-705A86E80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4303" y="1528772"/>
            <a:ext cx="450910" cy="4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24F7-4719-DBF6-72CA-A93F266E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World’s biggest brands trust Zmanda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36F1C-55DE-58B1-555F-6FAEB9B4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96DC7-279D-8892-2C7D-ACD5E322DD0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OUR CUSTOMERS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B35CF27-1A3C-636F-14D9-9616835F3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575" y="1738028"/>
            <a:ext cx="9848850" cy="3443854"/>
          </a:xfrm>
        </p:spPr>
      </p:pic>
    </p:spTree>
    <p:extLst>
      <p:ext uri="{BB962C8B-B14F-4D97-AF65-F5344CB8AC3E}">
        <p14:creationId xmlns:p14="http://schemas.microsoft.com/office/powerpoint/2010/main" val="15624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7EC6-F82B-9605-8752-7F2FED1A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" y="495874"/>
            <a:ext cx="7360280" cy="846197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#1 open-source backup and recovery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9BBE-0001-4073-601A-28E81833A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76" y="1700503"/>
            <a:ext cx="4500992" cy="257176"/>
          </a:xfrm>
        </p:spPr>
        <p:txBody>
          <a:bodyPr>
            <a:normAutofit lnSpcReduction="10000"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Amanda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9370A-FA9F-54C4-8AC4-60417A1E714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ZMANDA 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7C4AD-FCE2-5A83-B56E-55BB9F1D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B49B8B-D1B5-1848-96DA-F39933079EA5}"/>
              </a:ext>
            </a:extLst>
          </p:cNvPr>
          <p:cNvSpPr txBox="1">
            <a:spLocks/>
          </p:cNvSpPr>
          <p:nvPr/>
        </p:nvSpPr>
        <p:spPr>
          <a:xfrm>
            <a:off x="710276" y="1965679"/>
            <a:ext cx="4770903" cy="257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Community Edition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| Since 1991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9BB583C-39A9-4926-4A55-2E159FAF1A16}"/>
              </a:ext>
            </a:extLst>
          </p:cNvPr>
          <p:cNvSpPr txBox="1">
            <a:spLocks/>
          </p:cNvSpPr>
          <p:nvPr/>
        </p:nvSpPr>
        <p:spPr>
          <a:xfrm>
            <a:off x="710275" y="2340581"/>
            <a:ext cx="4913690" cy="64706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Development started at the University of Maryland with BSD license.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Amanda is packaged in all major Enterprise Linux distributions.</a:t>
            </a:r>
            <a:endParaRPr lang="en-US">
              <a:latin typeface="Arial" panose="020B0604020202020204" pitchFamily="34" charset="0"/>
              <a:ea typeface="Inter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F959649-773E-6789-1899-EAF8D6AF1F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910" y="4040053"/>
            <a:ext cx="5994179" cy="1281382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CDF520C-71BF-24E0-A1B8-FB52948D7A88}"/>
              </a:ext>
            </a:extLst>
          </p:cNvPr>
          <p:cNvSpPr txBox="1">
            <a:spLocks/>
          </p:cNvSpPr>
          <p:nvPr/>
        </p:nvSpPr>
        <p:spPr>
          <a:xfrm>
            <a:off x="6096001" y="1708503"/>
            <a:ext cx="5258014" cy="257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Zmanda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385E88-33BF-D34F-A4FE-9D035C07AA16}"/>
              </a:ext>
            </a:extLst>
          </p:cNvPr>
          <p:cNvSpPr txBox="1">
            <a:spLocks/>
          </p:cNvSpPr>
          <p:nvPr/>
        </p:nvSpPr>
        <p:spPr>
          <a:xfrm>
            <a:off x="6096001" y="1973679"/>
            <a:ext cx="4770903" cy="257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Enterprise Edition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| Since 2005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6517CA4-B595-4EC8-D0CB-F2AA958F6318}"/>
              </a:ext>
            </a:extLst>
          </p:cNvPr>
          <p:cNvSpPr txBox="1">
            <a:spLocks/>
          </p:cNvSpPr>
          <p:nvPr/>
        </p:nvSpPr>
        <p:spPr>
          <a:xfrm>
            <a:off x="6096000" y="2348581"/>
            <a:ext cx="5334000" cy="669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Support for virtualized and hybrid cloud environments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Built on Amanda Community Edition</a:t>
            </a:r>
            <a:endParaRPr lang="en-US">
              <a:latin typeface="Arial" panose="020B0604020202020204" pitchFamily="34" charset="0"/>
              <a:ea typeface="Inte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  <p:bldP spid="23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BEF3-3E76-BE75-2711-CE12BB48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" y="495874"/>
            <a:ext cx="7736206" cy="846197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Proven product that delivers 80% TCO savings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54873-C516-6B72-58F6-80EF6BC1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86E3-ACF4-9673-AE19-C892FF318A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ZMANDA</a:t>
            </a:r>
          </a:p>
        </p:txBody>
      </p:sp>
      <p:pic>
        <p:nvPicPr>
          <p:cNvPr id="28" name="Picture 2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FB0CE17-9883-07AD-0941-FCBF18D26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298" y="1532448"/>
            <a:ext cx="2605154" cy="3793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693D2F-F481-8014-16DA-8EEC67615D49}"/>
              </a:ext>
            </a:extLst>
          </p:cNvPr>
          <p:cNvSpPr txBox="1"/>
          <p:nvPr/>
        </p:nvSpPr>
        <p:spPr>
          <a:xfrm>
            <a:off x="445389" y="1947456"/>
            <a:ext cx="6752618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Proven, reliable, scalable backup &amp; recovery since 1991. The features you</a:t>
            </a:r>
            <a:b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need at 80% less than the competition. </a:t>
            </a:r>
            <a:r>
              <a:rPr lang="en-US" altLang="en-US" sz="1200" b="1" dirty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Don’t pay by the gig.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Achieve offsite backup with ransomware protection in 2-clicks with Zmanda Managed Storage.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Open source based with open formats for no vendor lock in.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Tape/NAS backup and archive as core competency.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Support for all major public cloud storage providers.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Install in 15 minutes with prepackaged deployments.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Ransomware protection with immutable storage and air gap backups.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Zero-trust security, BYOK, LDAP, SSO, and RBAC.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OpenAPI V3 standard APIs for custom integrations.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24*7 support and professional services.</a:t>
            </a:r>
          </a:p>
        </p:txBody>
      </p:sp>
    </p:spTree>
    <p:extLst>
      <p:ext uri="{BB962C8B-B14F-4D97-AF65-F5344CB8AC3E}">
        <p14:creationId xmlns:p14="http://schemas.microsoft.com/office/powerpoint/2010/main" val="232600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BEF3-3E76-BE75-2711-CE12BB48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" y="495874"/>
            <a:ext cx="7736206" cy="846197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TCO compared to the competition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54873-C516-6B72-58F6-80EF6BC1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86E3-ACF4-9673-AE19-C892FF318A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PRICING &amp; TOTAL COST OF OWNERSHIP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DEC794-3873-BE40-D633-8402A8D2CF85}"/>
              </a:ext>
            </a:extLst>
          </p:cNvPr>
          <p:cNvGrpSpPr/>
          <p:nvPr/>
        </p:nvGrpSpPr>
        <p:grpSpPr>
          <a:xfrm>
            <a:off x="577903" y="3157190"/>
            <a:ext cx="6068530" cy="500652"/>
            <a:chOff x="577903" y="3810931"/>
            <a:chExt cx="6068530" cy="500652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C784DE1F-C00D-F657-02B3-8F1513BF4A8F}"/>
                </a:ext>
              </a:extLst>
            </p:cNvPr>
            <p:cNvSpPr txBox="1">
              <a:spLocks/>
            </p:cNvSpPr>
            <p:nvPr/>
          </p:nvSpPr>
          <p:spPr>
            <a:xfrm>
              <a:off x="584562" y="3810931"/>
              <a:ext cx="6061871" cy="5006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00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344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916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Most cost-effective solution for 3-2-1 backup</a:t>
              </a:r>
              <a:b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deployments and long-term data archival.</a:t>
              </a:r>
              <a:endParaRPr lang="en-US" altLang="en-US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353DF4-1957-D106-4184-6F731FDA237C}"/>
                </a:ext>
              </a:extLst>
            </p:cNvPr>
            <p:cNvSpPr/>
            <p:nvPr/>
          </p:nvSpPr>
          <p:spPr>
            <a:xfrm>
              <a:off x="577903" y="3845826"/>
              <a:ext cx="45719" cy="4000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3FF8DF-2F2A-BF7B-8E6A-DDA5B6DB4CA5}"/>
              </a:ext>
            </a:extLst>
          </p:cNvPr>
          <p:cNvGrpSpPr/>
          <p:nvPr/>
        </p:nvGrpSpPr>
        <p:grpSpPr>
          <a:xfrm>
            <a:off x="581232" y="2334652"/>
            <a:ext cx="6068530" cy="500652"/>
            <a:chOff x="577903" y="2346921"/>
            <a:chExt cx="6068530" cy="500652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4A2AA214-82E8-81AE-2261-DBCA924A4BE6}"/>
                </a:ext>
              </a:extLst>
            </p:cNvPr>
            <p:cNvSpPr txBox="1">
              <a:spLocks/>
            </p:cNvSpPr>
            <p:nvPr/>
          </p:nvSpPr>
          <p:spPr>
            <a:xfrm>
              <a:off x="584562" y="2346921"/>
              <a:ext cx="6061871" cy="5006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00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344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916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Incredibly scalable, typically resulting in a</a:t>
              </a:r>
              <a:r>
                <a:rPr lang="en-US" altLang="en-US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n</a:t>
              </a:r>
              <a:br>
                <a:rPr lang="en-US" altLang="en-US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80% savings compared to our competitors.</a:t>
              </a:r>
              <a:endParaRPr lang="en-US" altLang="en-US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</a:pPr>
              <a:endParaRPr lang="en-US" alt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8DFDEA-397C-2436-A984-2166151315FE}"/>
                </a:ext>
              </a:extLst>
            </p:cNvPr>
            <p:cNvSpPr/>
            <p:nvPr/>
          </p:nvSpPr>
          <p:spPr>
            <a:xfrm>
              <a:off x="577903" y="2383514"/>
              <a:ext cx="45719" cy="4000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46FB81-E1C7-752F-9604-396181720BF1}"/>
              </a:ext>
            </a:extLst>
          </p:cNvPr>
          <p:cNvGrpSpPr/>
          <p:nvPr/>
        </p:nvGrpSpPr>
        <p:grpSpPr>
          <a:xfrm>
            <a:off x="581232" y="1599510"/>
            <a:ext cx="6068530" cy="500652"/>
            <a:chOff x="577903" y="2346921"/>
            <a:chExt cx="6068530" cy="500652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8D8EC69D-CAAE-B2A6-EB64-6A3FCD5D338F}"/>
                </a:ext>
              </a:extLst>
            </p:cNvPr>
            <p:cNvSpPr txBox="1">
              <a:spLocks/>
            </p:cNvSpPr>
            <p:nvPr/>
          </p:nvSpPr>
          <p:spPr>
            <a:xfrm>
              <a:off x="584562" y="2346921"/>
              <a:ext cx="6061871" cy="5006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00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344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91640" indent="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Zmanda is licensed per workload.</a:t>
              </a:r>
            </a:p>
            <a:p>
              <a:pPr>
                <a:spcBef>
                  <a:spcPts val="0"/>
                </a:spcBef>
              </a:pPr>
              <a:r>
                <a:rPr lang="en-US" altLang="en-US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Don’t pay by the gig.</a:t>
              </a:r>
            </a:p>
            <a:p>
              <a:pPr>
                <a:spcBef>
                  <a:spcPts val="0"/>
                </a:spcBef>
              </a:pPr>
              <a:endParaRPr lang="en-US" alt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A30D7B-1082-CE0E-F017-F9963071F4D8}"/>
                </a:ext>
              </a:extLst>
            </p:cNvPr>
            <p:cNvSpPr/>
            <p:nvPr/>
          </p:nvSpPr>
          <p:spPr>
            <a:xfrm>
              <a:off x="577903" y="2383514"/>
              <a:ext cx="45719" cy="4000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CA959790-F3EE-1187-C91E-EECE7B59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1"/>
          <a:stretch/>
        </p:blipFill>
        <p:spPr>
          <a:xfrm>
            <a:off x="3706016" y="1362310"/>
            <a:ext cx="8380417" cy="45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BEF3-3E76-BE75-2711-CE12BB48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" y="495874"/>
            <a:ext cx="7736206" cy="846197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Harnessing the power of open source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transform your enterprise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54873-C516-6B72-58F6-80EF6BC1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86E3-ACF4-9673-AE19-C892FF318A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OPEN-SOURCE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560F97-F487-3F16-91B4-73CE944A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1589404"/>
            <a:ext cx="1964055" cy="277488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176396-51CE-8692-2CB4-A365F64C651F}"/>
              </a:ext>
            </a:extLst>
          </p:cNvPr>
          <p:cNvSpPr txBox="1">
            <a:spLocks/>
          </p:cNvSpPr>
          <p:nvPr/>
        </p:nvSpPr>
        <p:spPr>
          <a:xfrm>
            <a:off x="8926403" y="1589404"/>
            <a:ext cx="2402206" cy="27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Amanda Enterprise (Zmanda)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33A29FA-98FE-3DCC-B90F-8A220CEC1608}"/>
              </a:ext>
            </a:extLst>
          </p:cNvPr>
          <p:cNvSpPr txBox="1">
            <a:spLocks/>
          </p:cNvSpPr>
          <p:nvPr/>
        </p:nvSpPr>
        <p:spPr>
          <a:xfrm>
            <a:off x="5832791" y="1589404"/>
            <a:ext cx="2402206" cy="27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Amanda Community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989FC5A-23C5-1CBD-377E-24E93375A8B4}"/>
              </a:ext>
            </a:extLst>
          </p:cNvPr>
          <p:cNvSpPr txBox="1">
            <a:spLocks/>
          </p:cNvSpPr>
          <p:nvPr/>
        </p:nvSpPr>
        <p:spPr>
          <a:xfrm>
            <a:off x="158150" y="1932823"/>
            <a:ext cx="4451171" cy="27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Back up file systems in Windows and Linux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FAFA0D-9054-BD14-A0D3-4A0A187E8567}"/>
              </a:ext>
            </a:extLst>
          </p:cNvPr>
          <p:cNvCxnSpPr>
            <a:cxnSpLocks/>
          </p:cNvCxnSpPr>
          <p:nvPr/>
        </p:nvCxnSpPr>
        <p:spPr>
          <a:xfrm>
            <a:off x="193394" y="2316681"/>
            <a:ext cx="113765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0C9D62-1B23-3F83-01FB-2A4C9A8F0C51}"/>
              </a:ext>
            </a:extLst>
          </p:cNvPr>
          <p:cNvSpPr txBox="1">
            <a:spLocks/>
          </p:cNvSpPr>
          <p:nvPr/>
        </p:nvSpPr>
        <p:spPr>
          <a:xfrm>
            <a:off x="158151" y="2435471"/>
            <a:ext cx="4451170" cy="27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Back up to cloud, disk (NAS, SAN, ISCSI), and tape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B0028E-46BD-A216-5724-7783C14A61DE}"/>
              </a:ext>
            </a:extLst>
          </p:cNvPr>
          <p:cNvCxnSpPr>
            <a:cxnSpLocks/>
          </p:cNvCxnSpPr>
          <p:nvPr/>
        </p:nvCxnSpPr>
        <p:spPr>
          <a:xfrm>
            <a:off x="193394" y="2819329"/>
            <a:ext cx="113765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B5F6F72-5AA6-13B6-C137-C3F075117066}"/>
              </a:ext>
            </a:extLst>
          </p:cNvPr>
          <p:cNvSpPr txBox="1">
            <a:spLocks/>
          </p:cNvSpPr>
          <p:nvPr/>
        </p:nvSpPr>
        <p:spPr>
          <a:xfrm>
            <a:off x="158150" y="2946302"/>
            <a:ext cx="4307205" cy="27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Web-based centralized management console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F6D067-9461-C840-4E05-9AD82815D50C}"/>
              </a:ext>
            </a:extLst>
          </p:cNvPr>
          <p:cNvCxnSpPr>
            <a:cxnSpLocks/>
          </p:cNvCxnSpPr>
          <p:nvPr/>
        </p:nvCxnSpPr>
        <p:spPr>
          <a:xfrm>
            <a:off x="193394" y="3330160"/>
            <a:ext cx="113765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FC9CCF4B-09B4-1B84-E10F-9C6DF37A333E}"/>
              </a:ext>
            </a:extLst>
          </p:cNvPr>
          <p:cNvSpPr txBox="1">
            <a:spLocks/>
          </p:cNvSpPr>
          <p:nvPr/>
        </p:nvSpPr>
        <p:spPr>
          <a:xfrm>
            <a:off x="158150" y="3456169"/>
            <a:ext cx="4307205" cy="27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User management – LDAP, RBAC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9856A5C-0D03-977A-37FE-EEEE4C6FE0E1}"/>
              </a:ext>
            </a:extLst>
          </p:cNvPr>
          <p:cNvCxnSpPr>
            <a:cxnSpLocks/>
          </p:cNvCxnSpPr>
          <p:nvPr/>
        </p:nvCxnSpPr>
        <p:spPr>
          <a:xfrm>
            <a:off x="193394" y="3840027"/>
            <a:ext cx="113765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4715B9A6-37DE-B360-4D4C-F2F390108151}"/>
              </a:ext>
            </a:extLst>
          </p:cNvPr>
          <p:cNvSpPr txBox="1">
            <a:spLocks/>
          </p:cNvSpPr>
          <p:nvPr/>
        </p:nvSpPr>
        <p:spPr>
          <a:xfrm>
            <a:off x="158150" y="3965653"/>
            <a:ext cx="4307205" cy="27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Data deduplication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95073A4-C4D3-ABAE-3C2C-EC1C7AE4B521}"/>
              </a:ext>
            </a:extLst>
          </p:cNvPr>
          <p:cNvCxnSpPr>
            <a:cxnSpLocks/>
          </p:cNvCxnSpPr>
          <p:nvPr/>
        </p:nvCxnSpPr>
        <p:spPr>
          <a:xfrm>
            <a:off x="193394" y="4349511"/>
            <a:ext cx="113765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5D847373-240A-8953-E767-A6CEFBF9E176}"/>
              </a:ext>
            </a:extLst>
          </p:cNvPr>
          <p:cNvSpPr txBox="1">
            <a:spLocks/>
          </p:cNvSpPr>
          <p:nvPr/>
        </p:nvSpPr>
        <p:spPr>
          <a:xfrm>
            <a:off x="158150" y="4489446"/>
            <a:ext cx="4307205" cy="27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 Linux support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A13081-B079-3932-DD80-9283BC94E261}"/>
              </a:ext>
            </a:extLst>
          </p:cNvPr>
          <p:cNvCxnSpPr>
            <a:cxnSpLocks/>
          </p:cNvCxnSpPr>
          <p:nvPr/>
        </p:nvCxnSpPr>
        <p:spPr>
          <a:xfrm>
            <a:off x="193394" y="4873304"/>
            <a:ext cx="113765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DC34D540-651F-4C35-D0C8-9377B03E1B16}"/>
              </a:ext>
            </a:extLst>
          </p:cNvPr>
          <p:cNvSpPr txBox="1">
            <a:spLocks/>
          </p:cNvSpPr>
          <p:nvPr/>
        </p:nvSpPr>
        <p:spPr>
          <a:xfrm>
            <a:off x="158150" y="5011823"/>
            <a:ext cx="4685596" cy="287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24/7 production support, professional services and training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5F9D53C-66D8-0B66-6579-C89457B8B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561" y="1938231"/>
            <a:ext cx="266666" cy="26666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B36020C-5D91-B05D-4096-56DF77E80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561" y="2934931"/>
            <a:ext cx="273015" cy="26666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77631D4-1A42-53DE-51BA-80D99569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73" y="1938231"/>
            <a:ext cx="266666" cy="26666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AE4271C-7C14-5865-D4F1-99B4E7CA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561" y="2431826"/>
            <a:ext cx="266666" cy="26666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1672E6A-E4A6-70CF-E134-62D8F49F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73" y="2431826"/>
            <a:ext cx="266666" cy="26666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6127A4D-91E1-A735-ACBD-B229C786C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73" y="2935556"/>
            <a:ext cx="266666" cy="26666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01999E9-68B3-5505-0DF0-611C3FCEC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561" y="3447678"/>
            <a:ext cx="273015" cy="26666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77B46B6-EB8B-B954-334D-68D1AD8AB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73" y="3448303"/>
            <a:ext cx="266666" cy="26666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5609873-8203-699B-0116-1B02F2079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561" y="3946390"/>
            <a:ext cx="273015" cy="26666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F5BE73A-90F7-F1B2-1FB3-1F47F9084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73" y="3947015"/>
            <a:ext cx="266666" cy="26666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96A1C5E-F41D-2E14-50AF-3A9DDF372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561" y="4459137"/>
            <a:ext cx="273015" cy="26666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A3E2F8A-175E-2711-3DF7-5BBA8B2F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73" y="4459762"/>
            <a:ext cx="266666" cy="26666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5BF6ED42-1576-472D-B143-BCE0BF0D7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561" y="4985881"/>
            <a:ext cx="273015" cy="26666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C581D8F-8786-5CD7-FD07-254B2A48E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73" y="4986506"/>
            <a:ext cx="266666" cy="266666"/>
          </a:xfrm>
          <a:prstGeom prst="rect">
            <a:avLst/>
          </a:prstGeom>
        </p:spPr>
      </p:pic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9B29C48-3BE4-3F99-9BF4-9DD3DAD3E092}"/>
              </a:ext>
            </a:extLst>
          </p:cNvPr>
          <p:cNvSpPr txBox="1">
            <a:spLocks/>
          </p:cNvSpPr>
          <p:nvPr/>
        </p:nvSpPr>
        <p:spPr>
          <a:xfrm>
            <a:off x="152399" y="5735246"/>
            <a:ext cx="6061871" cy="33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164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See a detailed comparison at </a:t>
            </a:r>
            <a:r>
              <a:rPr lang="en-US" altLang="en-US" sz="1200" b="1" u="sng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zmanda.com/amanda-enterprise</a:t>
            </a:r>
            <a:endParaRPr lang="en-US" altLang="en-US" b="1" u="sng">
              <a:solidFill>
                <a:schemeClr val="accent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/>
      <p:bldP spid="19" grpId="0"/>
      <p:bldP spid="20" grpId="0"/>
      <p:bldP spid="27" grpId="0"/>
      <p:bldP spid="37" grpId="0"/>
      <p:bldP spid="46" grpId="0"/>
      <p:bldP spid="49" grpId="0"/>
      <p:bldP spid="52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BEF3-3E76-BE75-2711-CE12BB48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4" y="519050"/>
            <a:ext cx="7736206" cy="84619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Harnessing the power of open source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transform your enterprise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54873-C516-6B72-58F6-80EF6BC1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86E3-ACF4-9673-AE19-C892FF318A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OPEN SOURCE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C3C8ACB-6E4F-0871-2714-F8F68D708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r="8407"/>
          <a:stretch/>
        </p:blipFill>
        <p:spPr>
          <a:xfrm>
            <a:off x="4469931" y="1306168"/>
            <a:ext cx="7526998" cy="4300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8BC263-8690-E046-3393-3C3B68BDE626}"/>
              </a:ext>
            </a:extLst>
          </p:cNvPr>
          <p:cNvSpPr txBox="1"/>
          <p:nvPr/>
        </p:nvSpPr>
        <p:spPr>
          <a:xfrm>
            <a:off x="426004" y="2607029"/>
            <a:ext cx="3555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Based on Amanda Community, an open-source project that started in 1991.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Zero-cost proof-of-concept. Integrate custom workflows and APIs.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Inspect the code, review the security model, and deploy in a zero-trust environment.</a:t>
            </a:r>
          </a:p>
          <a:p>
            <a:pPr marL="171450" indent="-171450">
              <a:spcAft>
                <a:spcPts val="1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altLang="en-US" sz="12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Open source based with open formats. No vendor lock in.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247B3-769F-E7E6-B4BA-2732B341002F}"/>
              </a:ext>
            </a:extLst>
          </p:cNvPr>
          <p:cNvSpPr txBox="1"/>
          <p:nvPr/>
        </p:nvSpPr>
        <p:spPr>
          <a:xfrm>
            <a:off x="4591455" y="5161564"/>
            <a:ext cx="4008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en-US" altLang="en-US" sz="1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Free Open-Source Community Edition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30088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C5DA-285C-28E9-8B79-69FFE0E2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Zmanda capability diagram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F6D7F-E151-75F3-ED91-8F45FAE9B0C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DF5EE-EF41-A323-8CF4-D979584C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0D2B-6A6A-4CA0-ABA5-9A54A25AB7D8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03B7175-017C-F867-5498-BFF33074C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9" y="1352170"/>
            <a:ext cx="11331921" cy="47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Zmanda Colors">
      <a:dk1>
        <a:srgbClr val="323943"/>
      </a:dk1>
      <a:lt1>
        <a:srgbClr val="FFFFFF"/>
      </a:lt1>
      <a:dk2>
        <a:srgbClr val="323943"/>
      </a:dk2>
      <a:lt2>
        <a:srgbClr val="C3CEDC"/>
      </a:lt2>
      <a:accent1>
        <a:srgbClr val="2660BE"/>
      </a:accent1>
      <a:accent2>
        <a:srgbClr val="EAF1FA"/>
      </a:accent2>
      <a:accent3>
        <a:srgbClr val="A9C6EC"/>
      </a:accent3>
      <a:accent4>
        <a:srgbClr val="0F264C"/>
      </a:accent4>
      <a:accent5>
        <a:srgbClr val="081326"/>
      </a:accent5>
      <a:accent6>
        <a:srgbClr val="FF7400"/>
      </a:accent6>
      <a:hlink>
        <a:srgbClr val="2660BE"/>
      </a:hlink>
      <a:folHlink>
        <a:srgbClr val="2660BE"/>
      </a:folHlink>
    </a:clrScheme>
    <a:fontScheme name="Zmanda Fonts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manda Pitch Deck Template" id="{05757491-1DDC-40B5-8E63-8661E9B60898}" vid="{91BBA917-9F96-4D1D-A08C-49B23161F6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506715-d96a-4aff-9bec-1f1186eaabd4">
      <Terms xmlns="http://schemas.microsoft.com/office/infopath/2007/PartnerControls"/>
    </lcf76f155ced4ddcb4097134ff3c332f>
    <TaxCatchAll xmlns="849a33cd-bd3f-4c75-9993-59faa2cf99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2EFDE1FC75714BB2F54B0B13A76D4C" ma:contentTypeVersion="11" ma:contentTypeDescription="Create a new document." ma:contentTypeScope="" ma:versionID="df859be5a6fd9cea6ceb2d8ffda78075">
  <xsd:schema xmlns:xsd="http://www.w3.org/2001/XMLSchema" xmlns:xs="http://www.w3.org/2001/XMLSchema" xmlns:p="http://schemas.microsoft.com/office/2006/metadata/properties" xmlns:ns2="61506715-d96a-4aff-9bec-1f1186eaabd4" xmlns:ns3="849a33cd-bd3f-4c75-9993-59faa2cf996b" targetNamespace="http://schemas.microsoft.com/office/2006/metadata/properties" ma:root="true" ma:fieldsID="6909e50cf3819d06b7eef6e0c3c4c8fd" ns2:_="" ns3:_="">
    <xsd:import namespace="61506715-d96a-4aff-9bec-1f1186eaabd4"/>
    <xsd:import namespace="849a33cd-bd3f-4c75-9993-59faa2cf9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06715-d96a-4aff-9bec-1f1186eaa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da83b71-4683-48ab-8676-74c7d7b210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a33cd-bd3f-4c75-9993-59faa2cf996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81c6889-227a-4e6a-b45d-e2cbc1dce11c}" ma:internalName="TaxCatchAll" ma:showField="CatchAllData" ma:web="849a33cd-bd3f-4c75-9993-59faa2cf99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98498F-30B0-440F-83EB-58FE94B9F5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FCF3E4-E892-4658-8FD0-1E578C21A95C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849a33cd-bd3f-4c75-9993-59faa2cf996b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61506715-d96a-4aff-9bec-1f1186eaabd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1EBDEC-81DD-4544-872D-08EF38A72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506715-d96a-4aff-9bec-1f1186eaabd4"/>
    <ds:schemaRef ds:uri="849a33cd-bd3f-4c75-9993-59faa2cf9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Zmanda Pitch Deck Template</Template>
  <TotalTime>9</TotalTime>
  <Words>826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Inter</vt:lpstr>
      <vt:lpstr>Office Theme</vt:lpstr>
      <vt:lpstr>Zmanda Overview</vt:lpstr>
      <vt:lpstr>Executive Summary</vt:lpstr>
      <vt:lpstr>World’s biggest brands trust Zmanda</vt:lpstr>
      <vt:lpstr>#1 open-source backup and recovery solution</vt:lpstr>
      <vt:lpstr>Proven product that delivers 80% TCO savings</vt:lpstr>
      <vt:lpstr>TCO compared to the competition</vt:lpstr>
      <vt:lpstr>Harnessing the power of open source to transform your enterprise</vt:lpstr>
      <vt:lpstr>Harnessing the power of open source to transform your enterprise</vt:lpstr>
      <vt:lpstr>Zmanda capability diagram</vt:lpstr>
      <vt:lpstr>Zmanda Managed Storage</vt:lpstr>
      <vt:lpstr>Deploy in highly-controlled environments</vt:lpstr>
      <vt:lpstr>High-Performance 3-2-1 Backup Appliance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Zmanda Overview</dc:title>
  <dc:creator>Rahul Roy</dc:creator>
  <cp:lastModifiedBy>Rahul Roy</cp:lastModifiedBy>
  <cp:revision>5</cp:revision>
  <dcterms:created xsi:type="dcterms:W3CDTF">2023-02-28T01:09:46Z</dcterms:created>
  <dcterms:modified xsi:type="dcterms:W3CDTF">2023-07-04T11:41:19Z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0x010100BA2EFDE1FC75714BB2F54B0B13A76D4C</vt:lpwstr>
  </property>
  <property fmtid="{D5CDD505-2E9C-101B-9397-08002B2CF9AE}" pid="3" name="MediaServiceImageTags">
    <vt:lpwstr/>
  </property>
  <property fmtid="{D5CDD505-2E9C-101B-9397-08002B2CF9AE}" pid="4" name="Order">
    <vt:r8>34800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ColorHex">
    <vt:lpwstr/>
  </property>
  <property fmtid="{D5CDD505-2E9C-101B-9397-08002B2CF9AE}" pid="9" name="_Emoji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ColorTag">
    <vt:lpwstr/>
  </property>
  <property fmtid="{D5CDD505-2E9C-101B-9397-08002B2CF9AE}" pid="13" name="_ExtendedDescription">
    <vt:lpwstr/>
  </property>
</Properties>
</file>